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16349-F167-15E0-D088-18A8D5B81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80598C-B921-450C-2A37-5BF3F755D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FEA663-A9B6-848A-DA8D-E40CD8E2C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F45FDE-7010-AC54-D94F-0929EBF7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8298E7-0D41-FA8B-88A1-AA715409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17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5068A-FBBA-8F5E-820A-C455C305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BBC4C8-AABA-6D58-10B8-D3CC63401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93801-48FD-0A3D-7957-B5E51C9F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6D7198-4160-783E-1971-4A7AA116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5D2C2B-3410-070C-4436-2985149F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65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49F812-DAF1-0697-68AB-85DCDC30C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CA96C6-25B8-5AF9-5646-C2C31CBA1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4D6AE-D65F-1500-FF1E-FAE87F9E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5D0B00-7C09-244E-0542-683E71A7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AA49B0-9D9F-02AC-2F2B-730E518D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2F1CC-B804-1C4E-B746-A83B2057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195A3-069D-295B-5178-B76D46AEB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6985A-12E3-C703-6A9B-996FD6D3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C19809-28FC-217D-B400-FA874A6A1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FB8DCF-F7C9-E3EF-A629-07A0F78E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74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8B2B0-CFC7-D414-F38B-FE8BCA750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BAB952-D504-DA33-5C5F-C287CC8E2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76E453-3D92-6CA6-1C38-2BA9B393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B89683-8722-B548-44EC-3C3FFE5F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6C647A-875D-B6F6-CC4A-743A7755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23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02C6B-EF6A-371C-72DD-B7EB39C8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A84302-CED3-CAB5-978F-7D9246764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98DCF-9822-6032-76DD-E9D4CEB3D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4B1CE9-EC2D-D916-AC97-15395F25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424D1-E6DB-8CE9-C544-B8EB82EB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EA911D-B864-A978-D219-88B85C42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98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8850E-0D34-0669-B98F-A943BA0A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30BFC-72FE-40E3-727C-D366FBEE3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B5CBDB-5270-927C-A224-3AEBF78DB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BD6486-2FD6-6AFD-1AC7-841F6D3C7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E27FFD-5321-A542-CB69-8D7013FC4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8AAE87-1C22-E4E5-2496-CA89A015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983A420-333D-8C03-169B-BEBA0A693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A12D27-E482-24BF-1DC0-0B9387B97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06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8B471-D0BE-CE77-9EC8-EFBE3589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65C859-822A-B7A6-FE49-FFA4340B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B6EBA4-ECB0-7359-EACD-3CBC5414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807324-8C5F-1FE9-51C5-4C9FC186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44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780B0D-18E8-7BC9-6E8A-7F4BFD7C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033FE1-09B8-0688-B013-A9E49CBA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F8CA25-08D8-544D-B7B1-B56A2B18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6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5F9A6-AD19-3146-97D5-9868FE20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26CC67-B7F7-71D9-0348-7C2D82C5B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D52E09-1A0E-F50B-0410-89FEEAFC6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DF2C59-9D6B-72DE-46CD-D8849312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3919DD-574A-AAA7-5233-9D8B6899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531BFE-EF30-B2A3-3BA9-772D821D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38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B4C1C-13A3-4BD2-9B2C-D4F1D0D3A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6E0814-7F9D-A14C-FB2D-2EEF2A7AB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EBC803-929E-3380-9902-2B77A208B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B444FD-77EB-DF40-B434-B4EB57E8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39E55F-5DD0-7714-587D-626D4B842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E21164-18AE-80AC-CFE7-0F96849A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83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0AFF78-1EA9-D933-2BC4-904F8090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041738-2AAA-86C2-4CC3-7E89F89A5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0EEBBE-39F7-5121-7B54-B964AD5BF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FA3EA-837D-4AEF-A126-DBE50B6629A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4F216-0528-05CD-BE75-B50E1536C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896BF8-6933-B979-7B0D-4A308236F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1074D-2F4E-4CFA-B3CC-2CFF27723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4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nsole.aws.amazon.com/console/home?region=us-east-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wnloads/workbench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C172C-1463-53D0-5562-26D2373FA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Amazon cloud</a:t>
            </a:r>
            <a:r>
              <a:rPr lang="zh-CN" altLang="en-US" dirty="0"/>
              <a:t>数据库操作与实践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D47B7B-BB61-DD46-2B6D-67CF0ED19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第一小组</a:t>
            </a:r>
          </a:p>
        </p:txBody>
      </p:sp>
    </p:spTree>
    <p:extLst>
      <p:ext uri="{BB962C8B-B14F-4D97-AF65-F5344CB8AC3E}">
        <p14:creationId xmlns:p14="http://schemas.microsoft.com/office/powerpoint/2010/main" val="504158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D9C538A-6530-4B4E-7ADD-98E52D945A37}"/>
              </a:ext>
            </a:extLst>
          </p:cNvPr>
          <p:cNvSpPr txBox="1">
            <a:spLocks/>
          </p:cNvSpPr>
          <p:nvPr/>
        </p:nvSpPr>
        <p:spPr>
          <a:xfrm>
            <a:off x="199127" y="-2662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</a:rPr>
              <a:t>MySQL</a:t>
            </a:r>
            <a:r>
              <a:rPr lang="zh-CN" altLang="en-US" b="1" dirty="0">
                <a:solidFill>
                  <a:schemeClr val="accent1"/>
                </a:solidFill>
              </a:rPr>
              <a:t>云数据库使用方法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A365AB-DA5B-FCF9-EEC5-579AD1B52CBE}"/>
              </a:ext>
            </a:extLst>
          </p:cNvPr>
          <p:cNvSpPr txBox="1"/>
          <p:nvPr/>
        </p:nvSpPr>
        <p:spPr>
          <a:xfrm>
            <a:off x="-44637" y="873093"/>
            <a:ext cx="65254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首先我们安装</a:t>
            </a:r>
            <a:r>
              <a:rPr lang="en-US" altLang="zh-CN" dirty="0"/>
              <a:t>MySQL Workbench</a:t>
            </a:r>
            <a:r>
              <a:rPr lang="zh-CN" altLang="en-US" dirty="0"/>
              <a:t>作为示例及可视化操作平台。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启动</a:t>
            </a:r>
            <a:r>
              <a:rPr lang="en-US" altLang="zh-CN" dirty="0"/>
              <a:t>workbench </a:t>
            </a:r>
            <a:r>
              <a:rPr lang="zh-CN" altLang="en-US" dirty="0"/>
              <a:t>，其</a:t>
            </a:r>
            <a:r>
              <a:rPr lang="en-US" altLang="zh-CN" dirty="0"/>
              <a:t>layout</a:t>
            </a:r>
            <a:r>
              <a:rPr lang="zh-CN" altLang="en-US" dirty="0"/>
              <a:t>如右图所示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接下来查看</a:t>
            </a:r>
            <a:r>
              <a:rPr lang="en-US" altLang="zh-CN" dirty="0"/>
              <a:t>MySQL</a:t>
            </a:r>
            <a:r>
              <a:rPr lang="zh-CN" altLang="en-US" dirty="0"/>
              <a:t>运行状态，如下方示意图所示，点击波浪线处选项，得到右侧</a:t>
            </a:r>
            <a:r>
              <a:rPr lang="en-US" altLang="zh-CN" dirty="0"/>
              <a:t>server status = running,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接下来我们通过一个需求实例来进行</a:t>
            </a:r>
            <a:r>
              <a:rPr lang="en-US" altLang="zh-CN" dirty="0"/>
              <a:t>MySQL</a:t>
            </a:r>
            <a:r>
              <a:rPr lang="zh-CN" altLang="en-US" dirty="0"/>
              <a:t>基本操作的说明：</a:t>
            </a:r>
            <a:endParaRPr lang="en-US" altLang="zh-CN" dirty="0"/>
          </a:p>
          <a:p>
            <a:pPr lvl="1"/>
            <a:endParaRPr lang="en-US" altLang="zh-CN" b="0" i="0" u="sng" dirty="0">
              <a:solidFill>
                <a:srgbClr val="4D4D4D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u="sng" dirty="0">
                <a:solidFill>
                  <a:srgbClr val="4D4D4D"/>
                </a:solidFill>
                <a:effectLst/>
                <a:latin typeface="-apple-system"/>
              </a:rPr>
              <a:t>设某汽车运输公司数据库中有以下信息需求：</a:t>
            </a:r>
            <a:br>
              <a:rPr lang="zh-CN" altLang="en-US" b="0" i="0" u="sng" dirty="0">
                <a:solidFill>
                  <a:srgbClr val="4D4D4D"/>
                </a:solidFill>
                <a:effectLst/>
                <a:latin typeface="-apple-system"/>
              </a:rPr>
            </a:br>
            <a:r>
              <a:rPr lang="zh-CN" altLang="en-US" b="0" i="0" u="sng" dirty="0">
                <a:solidFill>
                  <a:srgbClr val="4D4D4D"/>
                </a:solidFill>
                <a:effectLst/>
                <a:latin typeface="-apple-system"/>
              </a:rPr>
              <a:t>系统中需要存储和管理下列信息实体：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u="sng" dirty="0">
                <a:effectLst/>
                <a:latin typeface="-apple-system"/>
              </a:rPr>
              <a:t>“</a:t>
            </a:r>
            <a:r>
              <a:rPr lang="en-US" altLang="zh-CN" b="0" i="0" u="sng" dirty="0">
                <a:effectLst/>
                <a:latin typeface="-apple-system"/>
              </a:rPr>
              <a:t>car group</a:t>
            </a:r>
            <a:r>
              <a:rPr lang="zh-CN" altLang="en-US" b="0" i="0" u="sng" dirty="0">
                <a:effectLst/>
                <a:latin typeface="-apple-system"/>
              </a:rPr>
              <a:t>” ，属性包括：车队编号、车队名称等；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u="sng" dirty="0">
                <a:effectLst/>
                <a:latin typeface="-apple-system"/>
              </a:rPr>
              <a:t>“</a:t>
            </a:r>
            <a:r>
              <a:rPr lang="en-US" altLang="zh-CN" b="0" i="0" u="sng" dirty="0">
                <a:effectLst/>
                <a:latin typeface="-apple-system"/>
              </a:rPr>
              <a:t>car</a:t>
            </a:r>
            <a:r>
              <a:rPr lang="zh-CN" altLang="en-US" b="0" i="0" u="sng" dirty="0">
                <a:effectLst/>
                <a:latin typeface="-apple-system"/>
              </a:rPr>
              <a:t>” ，属性包括：牌照号、生产厂家、出厂日期等；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u="sng" dirty="0">
                <a:effectLst/>
                <a:latin typeface="-apple-system"/>
              </a:rPr>
              <a:t>“</a:t>
            </a:r>
            <a:r>
              <a:rPr lang="en-US" altLang="zh-CN" b="0" i="0" u="sng" dirty="0">
                <a:effectLst/>
                <a:latin typeface="-apple-system"/>
              </a:rPr>
              <a:t>driver</a:t>
            </a:r>
            <a:r>
              <a:rPr lang="zh-CN" altLang="en-US" b="0" i="0" u="sng" dirty="0">
                <a:effectLst/>
                <a:latin typeface="-apple-system"/>
              </a:rPr>
              <a:t>” ，属性包括：司机编号、姓名、电话等。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5BAE2C-ACED-8C20-FED4-710EC677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45" y="396529"/>
            <a:ext cx="3467395" cy="1592582"/>
          </a:xfrm>
          <a:prstGeom prst="rect">
            <a:avLst/>
          </a:prstGeom>
        </p:spPr>
      </p:pic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B035E9C-C686-D4E8-562E-09DF21835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3" b="11613"/>
          <a:stretch/>
        </p:blipFill>
        <p:spPr bwMode="auto">
          <a:xfrm>
            <a:off x="10389784" y="6661"/>
            <a:ext cx="1137414" cy="237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在这里插入图片描述">
            <a:extLst>
              <a:ext uri="{FF2B5EF4-FFF2-40B4-BE49-F238E27FC236}">
                <a16:creationId xmlns:a16="http://schemas.microsoft.com/office/drawing/2014/main" id="{681E2E8B-FA2C-6B86-59D5-BAC0E9DCD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6"/>
          <a:stretch/>
        </p:blipFill>
        <p:spPr bwMode="auto">
          <a:xfrm>
            <a:off x="6509264" y="2663426"/>
            <a:ext cx="5483609" cy="328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在这里插入图片描述">
            <a:extLst>
              <a:ext uri="{FF2B5EF4-FFF2-40B4-BE49-F238E27FC236}">
                <a16:creationId xmlns:a16="http://schemas.microsoft.com/office/drawing/2014/main" id="{778882E6-188A-4FD7-51BF-2F169255B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0" t="-1" r="419" b="46261"/>
          <a:stretch/>
        </p:blipFill>
        <p:spPr bwMode="auto">
          <a:xfrm>
            <a:off x="969136" y="2366088"/>
            <a:ext cx="4786205" cy="212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261F5F1-E511-E545-45EC-10BB0C8F3689}"/>
              </a:ext>
            </a:extLst>
          </p:cNvPr>
          <p:cNvSpPr/>
          <p:nvPr/>
        </p:nvSpPr>
        <p:spPr>
          <a:xfrm>
            <a:off x="367553" y="4930588"/>
            <a:ext cx="5927853" cy="184673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859C4AF-0E34-F328-94A9-2CD3CAD90B36}"/>
              </a:ext>
            </a:extLst>
          </p:cNvPr>
          <p:cNvCxnSpPr/>
          <p:nvPr/>
        </p:nvCxnSpPr>
        <p:spPr>
          <a:xfrm flipV="1">
            <a:off x="3362238" y="204281"/>
            <a:ext cx="7435464" cy="668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852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7B5A67-C159-AB99-6ACC-72B3AAA62FAA}"/>
              </a:ext>
            </a:extLst>
          </p:cNvPr>
          <p:cNvSpPr txBox="1"/>
          <p:nvPr/>
        </p:nvSpPr>
        <p:spPr>
          <a:xfrm>
            <a:off x="-93276" y="605911"/>
            <a:ext cx="65254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创建数据库，输入数据库名称，选择编码方式。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Workbench</a:t>
            </a:r>
            <a:r>
              <a:rPr lang="zh-CN" altLang="en-US" dirty="0"/>
              <a:t>会自动生成如下</a:t>
            </a:r>
            <a:r>
              <a:rPr lang="en-US" altLang="zh-CN" dirty="0"/>
              <a:t>SQL</a:t>
            </a:r>
            <a:r>
              <a:rPr lang="zh-CN" altLang="en-US" dirty="0"/>
              <a:t>语句，再次点击</a:t>
            </a:r>
            <a:r>
              <a:rPr lang="en-US" altLang="zh-CN" dirty="0"/>
              <a:t>Apply</a:t>
            </a:r>
            <a:r>
              <a:rPr lang="zh-CN" altLang="en-US" dirty="0"/>
              <a:t>就可以成功创建数据库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建立数据表，右键单击 </a:t>
            </a:r>
            <a:r>
              <a:rPr lang="en-US" altLang="zh-CN" dirty="0"/>
              <a:t>Tables --&gt; Create table</a:t>
            </a:r>
            <a:r>
              <a:rPr lang="zh-CN" altLang="en-US" dirty="0"/>
              <a:t>之后得到右图所示的表格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   </a:t>
            </a:r>
            <a:r>
              <a:rPr lang="zh-CN" altLang="en-US" dirty="0"/>
              <a:t>之后填写表名，列名，数据类型，约束等表的详细信息，点击 </a:t>
            </a:r>
            <a:r>
              <a:rPr lang="en-US" altLang="zh-CN" dirty="0"/>
              <a:t>Apply</a:t>
            </a:r>
            <a:r>
              <a:rPr lang="zh-CN" altLang="en-US" dirty="0"/>
              <a:t>来产生表格。同时，之后产生的</a:t>
            </a:r>
            <a:r>
              <a:rPr lang="en-US" altLang="zh-CN" dirty="0"/>
              <a:t>SQL</a:t>
            </a:r>
            <a:r>
              <a:rPr lang="zh-CN" altLang="en-US" dirty="0"/>
              <a:t>语句如下：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 startAt="5"/>
            </a:pPr>
            <a:r>
              <a:rPr lang="zh-CN" altLang="en-US" dirty="0"/>
              <a:t>此时我们可以在左侧看见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已经得到的表格和其信息。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 startAt="6"/>
            </a:pPr>
            <a:r>
              <a:rPr lang="zh-CN" altLang="en-US" dirty="0"/>
              <a:t>同理我们也可以通过右键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表格弹出的</a:t>
            </a:r>
            <a:r>
              <a:rPr lang="en-US" altLang="zh-CN" dirty="0"/>
              <a:t>alter table</a:t>
            </a:r>
            <a:r>
              <a:rPr lang="zh-CN" altLang="en-US" dirty="0"/>
              <a:t>选项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改变表格内的数据字段。</a:t>
            </a:r>
            <a:endParaRPr lang="en-US" altLang="zh-CN" dirty="0"/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F2240EAF-A07F-822E-CF78-F46A68BA2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r="24675" b="62028"/>
          <a:stretch/>
        </p:blipFill>
        <p:spPr bwMode="auto">
          <a:xfrm>
            <a:off x="6432174" y="0"/>
            <a:ext cx="5637226" cy="186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A1E9F595-96A4-24DC-402E-450834C7C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0" t="13924" r="8266" b="76793"/>
          <a:stretch/>
        </p:blipFill>
        <p:spPr bwMode="auto">
          <a:xfrm>
            <a:off x="337226" y="1572854"/>
            <a:ext cx="5758774" cy="70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在这里插入图片描述">
            <a:extLst>
              <a:ext uri="{FF2B5EF4-FFF2-40B4-BE49-F238E27FC236}">
                <a16:creationId xmlns:a16="http://schemas.microsoft.com/office/drawing/2014/main" id="{6FFE1EE3-03C5-3C75-399F-718CECCDA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t="30700" r="85961" b="63252"/>
          <a:stretch/>
        </p:blipFill>
        <p:spPr bwMode="auto">
          <a:xfrm>
            <a:off x="3042988" y="2874233"/>
            <a:ext cx="1400784" cy="4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在这里插入图片描述">
            <a:extLst>
              <a:ext uri="{FF2B5EF4-FFF2-40B4-BE49-F238E27FC236}">
                <a16:creationId xmlns:a16="http://schemas.microsoft.com/office/drawing/2014/main" id="{78B5CBAE-B3A7-B756-CD32-CED92CF36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90" y="2098930"/>
            <a:ext cx="4976724" cy="26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92DB63-F5A1-CF19-39E0-16A0DB3D7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86" y="4044911"/>
            <a:ext cx="4296375" cy="6573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EC62A6-1D5D-7E9E-0EB0-A068562EF4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818" b="22767"/>
          <a:stretch/>
        </p:blipFill>
        <p:spPr>
          <a:xfrm>
            <a:off x="3104845" y="4695663"/>
            <a:ext cx="2120482" cy="997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072273-0582-59EA-DEEC-FA5F01730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140" y="4792944"/>
            <a:ext cx="5582429" cy="2381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6B758AE-7A19-759C-C115-3F81E2EF8D89}"/>
              </a:ext>
            </a:extLst>
          </p:cNvPr>
          <p:cNvSpPr txBox="1"/>
          <p:nvPr/>
        </p:nvSpPr>
        <p:spPr>
          <a:xfrm>
            <a:off x="5518024" y="5219808"/>
            <a:ext cx="6089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   </a:t>
            </a:r>
            <a:r>
              <a:rPr lang="zh-CN" altLang="en-US" dirty="0"/>
              <a:t>此时我们可以在下方的</a:t>
            </a:r>
            <a:r>
              <a:rPr lang="en-US" altLang="zh-CN" dirty="0"/>
              <a:t>Results Grid</a:t>
            </a:r>
            <a:r>
              <a:rPr lang="zh-CN" altLang="en-US" dirty="0"/>
              <a:t>里面看到表内的数据</a:t>
            </a:r>
            <a:endParaRPr lang="en-US" altLang="zh-CN" dirty="0"/>
          </a:p>
          <a:p>
            <a:r>
              <a:rPr lang="zh-CN" altLang="en-US" dirty="0"/>
              <a:t>同时根据右侧的</a:t>
            </a:r>
            <a:endParaRPr lang="en-US" altLang="zh-CN" dirty="0"/>
          </a:p>
          <a:p>
            <a:r>
              <a:rPr lang="zh-CN" altLang="en-US" dirty="0"/>
              <a:t>三个选项分别为修改 插入 删除，此时我们选择相应的操作项即可完成对表格内容的修改。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484A48C-BFAD-3D59-8111-6E0EEB3415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63569" y="4792944"/>
            <a:ext cx="514422" cy="20195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A6947BE-21CF-4CA0-F379-FE6EFFC8AE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2856" y="5518880"/>
            <a:ext cx="1529495" cy="24016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5D2E19-10A0-4272-4732-ED98BB2A33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8371"/>
          <a:stretch/>
        </p:blipFill>
        <p:spPr>
          <a:xfrm>
            <a:off x="2965772" y="5890637"/>
            <a:ext cx="2591162" cy="82193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57A4AA0-F006-A0A8-8D77-45A8E1A092DE}"/>
              </a:ext>
            </a:extLst>
          </p:cNvPr>
          <p:cNvCxnSpPr/>
          <p:nvPr/>
        </p:nvCxnSpPr>
        <p:spPr>
          <a:xfrm flipV="1">
            <a:off x="8881353" y="5107021"/>
            <a:ext cx="2704561" cy="112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644AEE4-3932-C3D2-4E43-37E064C8E654}"/>
              </a:ext>
            </a:extLst>
          </p:cNvPr>
          <p:cNvSpPr txBox="1"/>
          <p:nvPr/>
        </p:nvSpPr>
        <p:spPr>
          <a:xfrm>
            <a:off x="212414" y="103041"/>
            <a:ext cx="3952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MySQL</a:t>
            </a:r>
            <a:r>
              <a:rPr lang="zh-CN" altLang="en-US" sz="2400" b="1" dirty="0"/>
              <a:t>基本操作</a:t>
            </a:r>
          </a:p>
        </p:txBody>
      </p:sp>
    </p:spTree>
    <p:extLst>
      <p:ext uri="{BB962C8B-B14F-4D97-AF65-F5344CB8AC3E}">
        <p14:creationId xmlns:p14="http://schemas.microsoft.com/office/powerpoint/2010/main" val="203957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42E25-E5C1-40E0-63F9-47AD1EBF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</a:rPr>
              <a:t>Amazon</a:t>
            </a:r>
            <a:r>
              <a:rPr lang="zh-CN" altLang="en-US" b="1" dirty="0">
                <a:solidFill>
                  <a:schemeClr val="accent1"/>
                </a:solidFill>
              </a:rPr>
              <a:t>云数据库的注册与使用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CD00C24-6406-E6F7-410F-F3CF24CA4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9" y="1959905"/>
            <a:ext cx="6034132" cy="4195793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E8ED2A4-5DD1-2E40-B091-227DBA8EBDCF}"/>
              </a:ext>
            </a:extLst>
          </p:cNvPr>
          <p:cNvSpPr txBox="1">
            <a:spLocks/>
          </p:cNvSpPr>
          <p:nvPr/>
        </p:nvSpPr>
        <p:spPr>
          <a:xfrm>
            <a:off x="217529" y="1027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/>
              <a:t>一、创建</a:t>
            </a:r>
            <a:r>
              <a:rPr lang="en-US" altLang="zh-CN" sz="2800" b="1" dirty="0" err="1"/>
              <a:t>aws</a:t>
            </a:r>
            <a:r>
              <a:rPr lang="zh-CN" altLang="en-US" sz="2800" b="1" dirty="0"/>
              <a:t>账户并登录进入云控制台：</a:t>
            </a:r>
            <a:r>
              <a:rPr lang="en-US" altLang="zh-CN" sz="1600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aws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官网：</a:t>
            </a:r>
            <a:r>
              <a:rPr lang="en-US" altLang="zh-CN" sz="1600" b="0" i="0" u="none" strike="noStrike" dirty="0">
                <a:solidFill>
                  <a:srgbClr val="4EA1DB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https://aws.amazon.com/cn/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4432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96C90-084F-4859-5CB5-0FE380A3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5" y="-16913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创建实例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3D15B-3403-C74E-64BC-C78D62D2D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85" y="705742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sz="1800" dirty="0"/>
              <a:t>点击</a:t>
            </a:r>
            <a:r>
              <a:rPr lang="en-US" altLang="zh-CN" sz="1800" dirty="0"/>
              <a:t>EC2</a:t>
            </a:r>
            <a:r>
              <a:rPr lang="zh-CN" altLang="en-US" sz="1800" dirty="0"/>
              <a:t>选择实例，</a:t>
            </a:r>
            <a:r>
              <a:rPr lang="zh-CN" altLang="en-US" sz="1800" i="0" dirty="0">
                <a:solidFill>
                  <a:srgbClr val="4F4F4F"/>
                </a:solidFill>
                <a:effectLst/>
                <a:highlight>
                  <a:srgbClr val="FFFFFF"/>
                </a:highlight>
                <a:latin typeface="PingFang SC"/>
              </a:rPr>
              <a:t>进入服务器后台管理页面</a:t>
            </a:r>
            <a:endParaRPr lang="en-US" altLang="zh-CN" sz="1800" i="0" dirty="0">
              <a:solidFill>
                <a:srgbClr val="4F4F4F"/>
              </a:solidFill>
              <a:effectLst/>
              <a:highlight>
                <a:srgbClr val="FFFFFF"/>
              </a:highlight>
              <a:latin typeface="PingFang SC"/>
            </a:endParaRPr>
          </a:p>
          <a:p>
            <a:pPr marL="0" indent="0" algn="l">
              <a:buNone/>
            </a:pPr>
            <a:r>
              <a:rPr lang="zh-CN" altLang="en-US" sz="1800" i="0" dirty="0">
                <a:solidFill>
                  <a:srgbClr val="4F4F4F"/>
                </a:solidFill>
                <a:effectLst/>
                <a:highlight>
                  <a:srgbClr val="FFFFFF"/>
                </a:highlight>
                <a:latin typeface="PingFang SC"/>
              </a:rPr>
              <a:t>创建实例</a:t>
            </a:r>
            <a:r>
              <a:rPr lang="zh-CN" altLang="en-US" sz="180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，选择的系统默认的斯德哥尔摩的云服务器，</a:t>
            </a:r>
            <a:r>
              <a:rPr lang="zh-CN" altLang="en-US" sz="1800" i="0" dirty="0">
                <a:solidFill>
                  <a:srgbClr val="4F4F4F"/>
                </a:solidFill>
                <a:effectLst/>
                <a:highlight>
                  <a:srgbClr val="FFFFFF"/>
                </a:highlight>
                <a:latin typeface="PingFang SC"/>
              </a:rPr>
              <a:t>创建密钥对，修改</a:t>
            </a:r>
            <a:r>
              <a:rPr lang="zh-CN" altLang="en-US" sz="1800" dirty="0">
                <a:solidFill>
                  <a:srgbClr val="4F4F4F"/>
                </a:solidFill>
                <a:highlight>
                  <a:srgbClr val="FFFFFF"/>
                </a:highlight>
                <a:latin typeface="PingFang SC"/>
              </a:rPr>
              <a:t>好</a:t>
            </a:r>
            <a:r>
              <a:rPr lang="zh-CN" altLang="en-US" sz="1800" i="0" dirty="0">
                <a:solidFill>
                  <a:srgbClr val="4F4F4F"/>
                </a:solidFill>
                <a:effectLst/>
                <a:highlight>
                  <a:srgbClr val="FFFFFF"/>
                </a:highlight>
                <a:latin typeface="PingFang SC"/>
              </a:rPr>
              <a:t>网络设置，配置存储</a:t>
            </a:r>
          </a:p>
          <a:p>
            <a:pPr marL="0" indent="0">
              <a:buNone/>
            </a:pPr>
            <a:r>
              <a:rPr lang="zh-CN" altLang="en-US" sz="1800" i="0" dirty="0">
                <a:solidFill>
                  <a:srgbClr val="4F4F4F"/>
                </a:solidFill>
                <a:effectLst/>
                <a:highlight>
                  <a:srgbClr val="FFFFFF"/>
                </a:highlight>
                <a:latin typeface="PingFang SC"/>
              </a:rPr>
              <a:t>启动实例</a:t>
            </a:r>
          </a:p>
          <a:p>
            <a:endParaRPr lang="zh-CN" altLang="en-US" sz="1800" i="0" dirty="0">
              <a:solidFill>
                <a:srgbClr val="4F4F4F"/>
              </a:solidFill>
              <a:effectLst/>
              <a:highlight>
                <a:srgbClr val="FFFFFF"/>
              </a:highlight>
              <a:latin typeface="PingFang SC"/>
            </a:endParaRPr>
          </a:p>
          <a:p>
            <a:endParaRPr lang="zh-CN" altLang="en-US" sz="1800" i="0" dirty="0">
              <a:solidFill>
                <a:srgbClr val="4F4F4F"/>
              </a:solidFill>
              <a:effectLst/>
              <a:highlight>
                <a:srgbClr val="FFFFFF"/>
              </a:highlight>
              <a:latin typeface="PingFang SC"/>
            </a:endParaRPr>
          </a:p>
          <a:p>
            <a:pPr algn="l"/>
            <a:endParaRPr lang="en-US" altLang="zh-CN" sz="180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zh-CN" altLang="en-US" sz="1800" i="0" dirty="0">
              <a:solidFill>
                <a:srgbClr val="4F4F4F"/>
              </a:solidFill>
              <a:effectLst/>
              <a:highlight>
                <a:srgbClr val="FFFFFF"/>
              </a:highlight>
              <a:latin typeface="PingFang SC"/>
            </a:endParaRPr>
          </a:p>
          <a:p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8BCE84-F4A4-CFA3-1784-09D4B8A0F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1" y="2131202"/>
            <a:ext cx="5434052" cy="44243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7AACF9-F8E7-7148-1047-AD461E46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70" y="2095088"/>
            <a:ext cx="5986506" cy="285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DCC8D-C952-346F-2630-61B4B01F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847"/>
            <a:ext cx="12192000" cy="1325563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使用 </a:t>
            </a:r>
            <a:r>
              <a:rPr lang="en-US" altLang="zh-CN" b="1" dirty="0">
                <a:solidFill>
                  <a:schemeClr val="accent1"/>
                </a:solidFill>
              </a:rPr>
              <a:t>Amazon RDS </a:t>
            </a:r>
            <a:r>
              <a:rPr lang="zh-CN" altLang="en-US" b="1" dirty="0">
                <a:solidFill>
                  <a:schemeClr val="accent1"/>
                </a:solidFill>
              </a:rPr>
              <a:t>创建并连接到 </a:t>
            </a:r>
            <a:r>
              <a:rPr lang="en-US" altLang="zh-CN" b="1" dirty="0">
                <a:solidFill>
                  <a:schemeClr val="accent1"/>
                </a:solidFill>
              </a:rPr>
              <a:t>MySQL </a:t>
            </a:r>
            <a:r>
              <a:rPr lang="zh-CN" altLang="en-US" b="1" dirty="0">
                <a:solidFill>
                  <a:schemeClr val="accent1"/>
                </a:solidFill>
              </a:rPr>
              <a:t>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C271B-9219-1069-812B-E15D659AB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69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a.</a:t>
            </a:r>
            <a:r>
              <a:rPr lang="zh-CN" altLang="en-US" sz="20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在新浏览器窗口中打开 </a:t>
            </a:r>
            <a:r>
              <a:rPr lang="en-US" altLang="zh-CN" sz="2000" b="1" i="0" u="sng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  <a:hlinkClick r:id="rId2"/>
              </a:rPr>
              <a:t>AWS </a:t>
            </a:r>
            <a:r>
              <a:rPr lang="zh-CN" altLang="en-US" sz="2000" b="1" i="0" u="sng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  <a:hlinkClick r:id="rId2"/>
              </a:rPr>
              <a:t>管理控制台</a:t>
            </a:r>
            <a:r>
              <a:rPr lang="zh-CN" altLang="en-US" sz="20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，以便您可以将本分步指南保持打开状态。控制台打开后，从左侧导航窗格中选择数据库，然后选择 </a:t>
            </a:r>
            <a:r>
              <a:rPr lang="en-US" altLang="zh-CN" sz="20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RDS</a:t>
            </a:r>
            <a:r>
              <a:rPr lang="zh-CN" altLang="en-US" sz="20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 以打开 </a:t>
            </a:r>
            <a:r>
              <a:rPr lang="en-US" altLang="zh-CN" sz="20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Amazon RDS </a:t>
            </a:r>
            <a:r>
              <a:rPr lang="zh-CN" altLang="en-US" sz="20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控制台。</a:t>
            </a:r>
            <a:endParaRPr lang="zh-CN" altLang="en-US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BA68B4-13B3-7F6C-93C0-1810245EE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93" y="1978733"/>
            <a:ext cx="4439479" cy="29005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F7CFA9-80ED-F1C5-54A2-A696CC8E96F5}"/>
              </a:ext>
            </a:extLst>
          </p:cNvPr>
          <p:cNvSpPr txBox="1"/>
          <p:nvPr/>
        </p:nvSpPr>
        <p:spPr>
          <a:xfrm>
            <a:off x="168973" y="4992283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b.</a:t>
            </a:r>
            <a:r>
              <a:rPr lang="zh-CN" altLang="en-US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在</a:t>
            </a:r>
            <a:r>
              <a:rPr lang="zh-CN" altLang="en-US" b="1" i="1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 </a:t>
            </a:r>
            <a:r>
              <a:rPr lang="en-US" altLang="zh-CN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Amazon RDS </a:t>
            </a:r>
            <a:r>
              <a:rPr lang="zh-CN" altLang="en-US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控制台的右上角，选择要在其中创建数据库实例的区域。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B99732-AC77-E57D-8871-D1F71BF366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88"/>
          <a:stretch/>
        </p:blipFill>
        <p:spPr>
          <a:xfrm>
            <a:off x="5492645" y="1961145"/>
            <a:ext cx="2418902" cy="29357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EC7E968-B27C-3BF9-2A8C-431D48FDE0E0}"/>
              </a:ext>
            </a:extLst>
          </p:cNvPr>
          <p:cNvSpPr txBox="1"/>
          <p:nvPr/>
        </p:nvSpPr>
        <p:spPr>
          <a:xfrm>
            <a:off x="168973" y="5420003"/>
            <a:ext cx="621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c.</a:t>
            </a:r>
            <a:r>
              <a:rPr lang="zh-CN" altLang="en-US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在创建数据库部分，选择创建数据库。</a:t>
            </a:r>
            <a:endParaRPr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51108F0-5DEF-30D1-2A26-EB36FA15B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12" y="5420003"/>
            <a:ext cx="4224368" cy="8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0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88105-632E-0931-8CC4-667E62FA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" y="-29748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b="1" i="0" dirty="0">
                <a:solidFill>
                  <a:srgbClr val="333333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配置数据库实例</a:t>
            </a:r>
            <a:endParaRPr lang="zh-CN" altLang="en-US" sz="28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3F3D8-BAB0-6AE7-90B4-F54B23699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6912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实例规格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数据库实例类</a:t>
            </a:r>
            <a:r>
              <a:rPr lang="zh-CN" altLang="en-US" sz="2000" dirty="0"/>
              <a:t>：选择 </a:t>
            </a:r>
            <a:r>
              <a:rPr lang="en-US" altLang="zh-CN" sz="2000" dirty="0"/>
              <a:t>db.t2.micro — 1vCPU, 1 GiB RAM</a:t>
            </a:r>
            <a:r>
              <a:rPr lang="zh-CN" altLang="en-US" sz="2000" dirty="0"/>
              <a:t>。 这相当于 </a:t>
            </a:r>
            <a:r>
              <a:rPr lang="en-US" altLang="zh-CN" sz="2000" dirty="0"/>
              <a:t>1GB </a:t>
            </a:r>
            <a:r>
              <a:rPr lang="zh-CN" altLang="en-US" sz="2000" dirty="0"/>
              <a:t>的内存和 </a:t>
            </a:r>
            <a:r>
              <a:rPr lang="en-US" altLang="zh-CN" sz="2000" dirty="0"/>
              <a:t>1 </a:t>
            </a:r>
            <a:r>
              <a:rPr lang="zh-CN" altLang="en-US" sz="2000" dirty="0"/>
              <a:t>个 </a:t>
            </a:r>
            <a:r>
              <a:rPr lang="en-US" altLang="zh-CN" sz="2000" dirty="0"/>
              <a:t>vCPU</a:t>
            </a:r>
            <a:r>
              <a:rPr lang="zh-CN" altLang="en-US" sz="2000" dirty="0"/>
              <a:t>。</a:t>
            </a:r>
            <a:r>
              <a:rPr lang="zh-CN" altLang="en-US" sz="2000" b="1" dirty="0"/>
              <a:t>存储类型</a:t>
            </a:r>
            <a:r>
              <a:rPr lang="zh-CN" altLang="en-US" sz="2000" dirty="0"/>
              <a:t>：选择通用型（</a:t>
            </a:r>
            <a:r>
              <a:rPr lang="en-US" altLang="zh-CN" sz="2000" dirty="0"/>
              <a:t>SSD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分配的存储空间</a:t>
            </a:r>
            <a:r>
              <a:rPr lang="zh-CN" altLang="en-US" sz="2000" dirty="0"/>
              <a:t>：选择默认值 </a:t>
            </a:r>
            <a:r>
              <a:rPr lang="en-US" altLang="zh-CN" sz="2000" dirty="0"/>
              <a:t>20 </a:t>
            </a:r>
            <a:r>
              <a:rPr lang="zh-CN" altLang="en-US" sz="2000" dirty="0"/>
              <a:t>为数据库分配 </a:t>
            </a:r>
            <a:r>
              <a:rPr lang="en-US" altLang="zh-CN" sz="2000" dirty="0"/>
              <a:t>20GB </a:t>
            </a:r>
            <a:r>
              <a:rPr lang="zh-CN" altLang="en-US" sz="2000" dirty="0"/>
              <a:t>的存储空间。</a:t>
            </a: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8572BB-1EC1-187E-8991-C0AFB1A95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9"/>
          <a:stretch/>
        </p:blipFill>
        <p:spPr>
          <a:xfrm>
            <a:off x="5845773" y="4481143"/>
            <a:ext cx="5262479" cy="21989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AB40FF-AE58-03E5-69EB-AD333EBC2746}"/>
              </a:ext>
            </a:extLst>
          </p:cNvPr>
          <p:cNvSpPr txBox="1"/>
          <p:nvPr/>
        </p:nvSpPr>
        <p:spPr>
          <a:xfrm>
            <a:off x="6096000" y="1895820"/>
            <a:ext cx="61125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连接计算资源：</a:t>
            </a:r>
            <a:r>
              <a:rPr lang="zh-CN" altLang="en-US" dirty="0"/>
              <a:t>选择不连接到 EC2 计算资源。 </a:t>
            </a:r>
            <a:endParaRPr lang="en-US" altLang="zh-CN" dirty="0"/>
          </a:p>
          <a:p>
            <a:r>
              <a:rPr lang="zh-CN" altLang="en-US" b="1" dirty="0"/>
              <a:t>虚拟私有云（VPC）</a:t>
            </a:r>
            <a:r>
              <a:rPr lang="zh-CN" altLang="en-US" dirty="0"/>
              <a:t>：选择默认 VPC。</a:t>
            </a:r>
            <a:endParaRPr lang="en-US" altLang="zh-CN" dirty="0"/>
          </a:p>
          <a:p>
            <a:r>
              <a:rPr lang="zh-CN" altLang="en-US" b="1" dirty="0"/>
              <a:t>其他连接配置子网组</a:t>
            </a:r>
            <a:r>
              <a:rPr lang="zh-CN" altLang="en-US" dirty="0"/>
              <a:t>：选择默认子网组。</a:t>
            </a:r>
            <a:endParaRPr lang="en-US" altLang="zh-CN" dirty="0"/>
          </a:p>
          <a:p>
            <a:r>
              <a:rPr lang="zh-CN" altLang="en-US" b="1" dirty="0"/>
              <a:t>公共可访问性</a:t>
            </a:r>
            <a:r>
              <a:rPr lang="zh-CN" altLang="en-US" dirty="0"/>
              <a:t>：选择是。 这将为数据库实例分配一个 IP 地址，以便您可以从自己的设备直接连接到数据库。</a:t>
            </a:r>
            <a:endParaRPr lang="en-US" altLang="zh-CN" dirty="0"/>
          </a:p>
          <a:p>
            <a:r>
              <a:rPr lang="zh-CN" altLang="en-US" b="1" dirty="0"/>
              <a:t>VPC 安全组</a:t>
            </a:r>
            <a:r>
              <a:rPr lang="zh-CN" altLang="en-US" dirty="0"/>
              <a:t>：选择新建 VPC 安全组。</a:t>
            </a:r>
            <a:endParaRPr lang="en-US" altLang="zh-CN" dirty="0"/>
          </a:p>
          <a:p>
            <a:r>
              <a:rPr lang="zh-CN" altLang="en-US" b="1" dirty="0"/>
              <a:t>可用区</a:t>
            </a:r>
            <a:r>
              <a:rPr lang="zh-CN" altLang="en-US" dirty="0"/>
              <a:t>：选择无首选项</a:t>
            </a:r>
            <a:endParaRPr lang="en-US" altLang="zh-CN" dirty="0"/>
          </a:p>
          <a:p>
            <a:r>
              <a:rPr lang="zh-CN" altLang="en-US" b="1" dirty="0"/>
              <a:t>RDS 代理</a:t>
            </a:r>
            <a:r>
              <a:rPr lang="zh-CN" altLang="en-US" dirty="0"/>
              <a:t>：通过使用 Amazon RDS 代理</a:t>
            </a:r>
            <a:endParaRPr lang="en-US" altLang="zh-CN" dirty="0"/>
          </a:p>
          <a:p>
            <a:r>
              <a:rPr lang="zh-CN" altLang="en-US" b="1" dirty="0"/>
              <a:t>端口</a:t>
            </a:r>
            <a:r>
              <a:rPr lang="zh-CN" altLang="en-US" dirty="0"/>
              <a:t>：保留默认值 3306。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571CA9-77D4-4A2F-6CC7-61A7FD540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" y="2276527"/>
            <a:ext cx="4386323" cy="421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8CFDD1-212D-394A-75C0-29F7D3B3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65" y="7633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b="1" dirty="0"/>
              <a:t>数据库选项数据库名称</a:t>
            </a:r>
            <a:r>
              <a:rPr lang="zh-CN" altLang="en-US" sz="1600" dirty="0"/>
              <a:t>：输入一个包含 </a:t>
            </a:r>
            <a:r>
              <a:rPr lang="en-US" altLang="zh-CN" sz="1600" dirty="0"/>
              <a:t>1 </a:t>
            </a:r>
            <a:r>
              <a:rPr lang="zh-CN" altLang="en-US" sz="1600" dirty="0"/>
              <a:t>到 </a:t>
            </a:r>
            <a:r>
              <a:rPr lang="en-US" altLang="zh-CN" sz="1600" dirty="0"/>
              <a:t>64 </a:t>
            </a:r>
            <a:r>
              <a:rPr lang="zh-CN" altLang="en-US" sz="1600" dirty="0"/>
              <a:t>个字母数字字符的数据库名称。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b="1" dirty="0"/>
              <a:t>数据库参数组：</a:t>
            </a:r>
            <a:r>
              <a:rPr lang="zh-CN" altLang="en-US" sz="1600" dirty="0"/>
              <a:t>保留默认值。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b="1" dirty="0"/>
              <a:t>选项组</a:t>
            </a:r>
            <a:r>
              <a:rPr lang="zh-CN" altLang="en-US" sz="1600" dirty="0"/>
              <a:t>：使用默认值。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b="1" dirty="0"/>
              <a:t>加密</a:t>
            </a:r>
            <a:r>
              <a:rPr lang="zh-CN" altLang="en-US" sz="1600" dirty="0"/>
              <a:t>：该选项在 </a:t>
            </a:r>
            <a:r>
              <a:rPr lang="en-US" altLang="zh-CN" sz="1600" dirty="0"/>
              <a:t>Free Tier </a:t>
            </a:r>
            <a:r>
              <a:rPr lang="zh-CN" altLang="en-US" sz="1600" dirty="0"/>
              <a:t>中不可用。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b="1" dirty="0"/>
              <a:t>备份备份保留期</a:t>
            </a:r>
            <a:r>
              <a:rPr lang="zh-CN" altLang="en-US" sz="1600" dirty="0"/>
              <a:t>：将该值设置为 </a:t>
            </a:r>
            <a:r>
              <a:rPr lang="en-US" altLang="zh-CN" sz="1600" dirty="0"/>
              <a:t>1 </a:t>
            </a:r>
            <a:r>
              <a:rPr lang="zh-CN" altLang="en-US" sz="1600" dirty="0"/>
              <a:t>天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b="1" dirty="0"/>
              <a:t>备份时段：</a:t>
            </a:r>
            <a:r>
              <a:rPr lang="zh-CN" altLang="en-US" sz="1600" dirty="0"/>
              <a:t>使用默认值无首选项。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b="1" dirty="0"/>
              <a:t>维护次要版本自动更新</a:t>
            </a:r>
            <a:r>
              <a:rPr lang="zh-CN" altLang="en-US" sz="1600" dirty="0"/>
              <a:t>：选择启用次要版本自动更新</a:t>
            </a:r>
            <a:endParaRPr lang="en-US" altLang="zh-CN" sz="1600" dirty="0"/>
          </a:p>
          <a:p>
            <a:pPr marL="0" indent="0">
              <a:buNone/>
            </a:pP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B3973D-C1FE-00DB-80AE-2B56822AA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05" y="700873"/>
            <a:ext cx="5106546" cy="47340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DAE239-08FD-5BEE-1A6A-903CE6D21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0" y="3067878"/>
            <a:ext cx="4485230" cy="36377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9E0F-9B37-828B-7C0E-3EFDD2C37EDB}"/>
              </a:ext>
            </a:extLst>
          </p:cNvPr>
          <p:cNvSpPr txBox="1"/>
          <p:nvPr/>
        </p:nvSpPr>
        <p:spPr>
          <a:xfrm>
            <a:off x="5241234" y="5637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b="1" dirty="0"/>
              <a:t>维护时段</a:t>
            </a:r>
            <a:r>
              <a:rPr lang="zh-CN" altLang="en-US" sz="1800" dirty="0"/>
              <a:t>：选择无首选项。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1" dirty="0"/>
              <a:t>删除保护</a:t>
            </a:r>
            <a:r>
              <a:rPr lang="zh-CN" altLang="en-US" sz="1800" dirty="0"/>
              <a:t>：关闭本教程的启用删除保护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44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B56A4-A5F3-6D4F-9EC3-CB896BEF4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5" y="-22459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下载</a:t>
            </a:r>
            <a:r>
              <a:rPr lang="en-US" altLang="zh-CN" sz="3200" b="1" dirty="0"/>
              <a:t>SQL</a:t>
            </a:r>
            <a:r>
              <a:rPr lang="zh-CN" altLang="en-US" sz="3200" b="1" dirty="0"/>
              <a:t>客户端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4EB5D3C-E649-6058-2293-7B3E472B0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8" y="1602990"/>
            <a:ext cx="6684812" cy="456536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C9AAA6-3469-DDE9-4F06-29745EC59DC1}"/>
              </a:ext>
            </a:extLst>
          </p:cNvPr>
          <p:cNvSpPr txBox="1"/>
          <p:nvPr/>
        </p:nvSpPr>
        <p:spPr>
          <a:xfrm>
            <a:off x="443948" y="979793"/>
            <a:ext cx="8872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a.</a:t>
            </a:r>
            <a:r>
              <a:rPr lang="zh-CN" altLang="en-US" b="1" i="0" dirty="0">
                <a:solidFill>
                  <a:srgbClr val="333333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转至</a:t>
            </a:r>
            <a:r>
              <a:rPr lang="zh-CN" altLang="en-US" b="1" i="0" u="sng" dirty="0">
                <a:solidFill>
                  <a:srgbClr val="0972D3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  <a:hlinkClick r:id="rId3"/>
              </a:rPr>
              <a:t>下载 </a:t>
            </a:r>
            <a:r>
              <a:rPr lang="en-US" altLang="zh-CN" b="1" i="0" u="sng" dirty="0">
                <a:solidFill>
                  <a:srgbClr val="0972D3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  <a:hlinkClick r:id="rId3"/>
              </a:rPr>
              <a:t>MySQL Workbench</a:t>
            </a:r>
            <a:r>
              <a:rPr lang="zh-CN" altLang="en-US" b="1" i="0" dirty="0">
                <a:solidFill>
                  <a:srgbClr val="333333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页面，下载并安装 </a:t>
            </a:r>
            <a:r>
              <a:rPr lang="en-US" altLang="zh-CN" b="1" i="0" dirty="0">
                <a:solidFill>
                  <a:srgbClr val="333333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MySQL Workbench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7247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85C96-6517-EFEF-B131-11800634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772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链接</a:t>
            </a:r>
            <a:r>
              <a:rPr lang="en-US" altLang="zh-CN" sz="3200" b="1" dirty="0"/>
              <a:t>MySQL</a:t>
            </a:r>
            <a:r>
              <a:rPr lang="zh-CN" altLang="en-US" sz="3200" b="1" dirty="0"/>
              <a:t>数据库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B88374-3547-0E39-3E7D-25FB58C23FA4}"/>
              </a:ext>
            </a:extLst>
          </p:cNvPr>
          <p:cNvSpPr txBox="1"/>
          <p:nvPr/>
        </p:nvSpPr>
        <p:spPr>
          <a:xfrm>
            <a:off x="258417" y="681037"/>
            <a:ext cx="8355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a.</a:t>
            </a:r>
            <a:r>
              <a:rPr lang="zh-CN" altLang="en-US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启动 </a:t>
            </a:r>
            <a:r>
              <a:rPr lang="en-US" altLang="zh-CN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MySQL Workbench </a:t>
            </a:r>
            <a:r>
              <a:rPr lang="zh-CN" altLang="en-US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应用程序，然后从菜单栏转至 </a:t>
            </a:r>
            <a:r>
              <a:rPr lang="en-US" altLang="zh-CN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Database &gt; Connect to Database</a:t>
            </a:r>
            <a:r>
              <a:rPr lang="zh-CN" altLang="en-US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（数据库 </a:t>
            </a:r>
            <a:r>
              <a:rPr lang="en-US" altLang="zh-CN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&gt; </a:t>
            </a:r>
            <a:r>
              <a:rPr lang="zh-CN" altLang="en-US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连接数据库）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3D6989-BB31-E27E-2E41-1D19D3E8B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9" y="1004202"/>
            <a:ext cx="6567362" cy="27759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CB1E0-85D3-4A7F-69FB-1A5EC20EC76E}"/>
              </a:ext>
            </a:extLst>
          </p:cNvPr>
          <p:cNvSpPr txBox="1"/>
          <p:nvPr/>
        </p:nvSpPr>
        <p:spPr>
          <a:xfrm>
            <a:off x="258417" y="1650533"/>
            <a:ext cx="40134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b.</a:t>
            </a:r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此时将显示一个对话框。输入以下内容：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主机名：可以在 </a:t>
            </a:r>
            <a:r>
              <a:rPr lang="en-US" altLang="zh-CN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Amazon RDS </a:t>
            </a:r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控制台上找到</a:t>
            </a:r>
            <a:r>
              <a:rPr lang="zh-CN" altLang="en-US" sz="1600" b="1" dirty="0">
                <a:solidFill>
                  <a:srgbClr val="232F3E"/>
                </a:solidFill>
                <a:highlight>
                  <a:srgbClr val="F2F3F3"/>
                </a:highlight>
                <a:latin typeface="Helvetica" panose="020B0604020202020204" pitchFamily="34" charset="0"/>
              </a:rPr>
              <a:t>当前</a:t>
            </a:r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主机名，如屏幕截图所示。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端口：默认值应为 </a:t>
            </a:r>
            <a:r>
              <a:rPr lang="en-US" altLang="zh-CN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3306</a:t>
            </a:r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用户名：键入为 </a:t>
            </a:r>
            <a:r>
              <a:rPr lang="en-US" altLang="zh-CN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Amazon RDS </a:t>
            </a:r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数据库创建的用户名。默认用户名为“</a:t>
            </a:r>
            <a:r>
              <a:rPr lang="en-US" altLang="zh-CN" sz="1600" b="1" i="1" dirty="0" err="1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masterUsername</a:t>
            </a:r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”。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密码：选择存储在保管库中然后输入在创建 </a:t>
            </a:r>
            <a:r>
              <a:rPr lang="en-US" altLang="zh-CN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Amazon RDS </a:t>
            </a:r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数据库时使用的密码。</a:t>
            </a:r>
          </a:p>
          <a:p>
            <a:pPr algn="l"/>
            <a:r>
              <a:rPr lang="zh-CN" altLang="en-US" sz="1600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选择确定。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BBA09C-1096-2383-0FA1-6CB624940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20" y="3570579"/>
            <a:ext cx="7609163" cy="29430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3A03CAD-1D55-F9D2-6A87-ED7E674CFB4F}"/>
              </a:ext>
            </a:extLst>
          </p:cNvPr>
          <p:cNvSpPr txBox="1"/>
          <p:nvPr/>
        </p:nvSpPr>
        <p:spPr>
          <a:xfrm>
            <a:off x="357809" y="4343577"/>
            <a:ext cx="6175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c.</a:t>
            </a:r>
            <a:r>
              <a:rPr lang="zh-CN" altLang="en-US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已经链接到数据库</a:t>
            </a:r>
            <a:endParaRPr lang="zh-CN" alt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502C618-DB98-EC34-C12E-3960F2FD4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0" y="4712909"/>
            <a:ext cx="2938484" cy="20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2C1F2-08A5-DCB7-11B2-34953C8F6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838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删除数据库实例操作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537B7B7-F915-A7F6-DFF6-BC0EA8250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23" y="120130"/>
            <a:ext cx="4157693" cy="2281254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F1F0D0-F627-DE3C-3A7B-139AE88396E4}"/>
              </a:ext>
            </a:extLst>
          </p:cNvPr>
          <p:cNvSpPr txBox="1"/>
          <p:nvPr/>
        </p:nvSpPr>
        <p:spPr>
          <a:xfrm>
            <a:off x="109331" y="614426"/>
            <a:ext cx="614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a.</a:t>
            </a:r>
            <a:r>
              <a:rPr lang="zh-CN" altLang="en-US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返回 </a:t>
            </a:r>
            <a:r>
              <a:rPr lang="en-US" altLang="zh-CN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Amazon RDS </a:t>
            </a:r>
            <a:r>
              <a:rPr lang="zh-CN" altLang="en-US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控制台。依次选择数据库和想要删除的实例，然后从操作下拉菜单中选择删除。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1E299B-38BB-483D-9E24-04386CCC5338}"/>
              </a:ext>
            </a:extLst>
          </p:cNvPr>
          <p:cNvSpPr txBox="1"/>
          <p:nvPr/>
        </p:nvSpPr>
        <p:spPr>
          <a:xfrm>
            <a:off x="109331" y="2704507"/>
            <a:ext cx="614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b.</a:t>
            </a:r>
            <a:r>
              <a:rPr lang="zh-CN" altLang="en-US" b="1" i="0" dirty="0">
                <a:solidFill>
                  <a:srgbClr val="232F3E"/>
                </a:solidFill>
                <a:effectLst/>
                <a:highlight>
                  <a:srgbClr val="F2F3F3"/>
                </a:highlight>
                <a:latin typeface="Helvetica" panose="020B0604020202020204" pitchFamily="34" charset="0"/>
              </a:rPr>
              <a:t>系统会要求创建最终快照并确认删除。对于我们的示例，不要创建最终快照，确认要删除实例，然后选择删除。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B13906-EA16-A866-49E6-98F5D4537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24" y="2704507"/>
            <a:ext cx="4157692" cy="40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42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899</Words>
  <Application>Microsoft Office PowerPoint</Application>
  <PresentationFormat>宽屏</PresentationFormat>
  <Paragraphs>91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-apple-system</vt:lpstr>
      <vt:lpstr>PingFang SC</vt:lpstr>
      <vt:lpstr>等线</vt:lpstr>
      <vt:lpstr>等线 Light</vt:lpstr>
      <vt:lpstr>Arial</vt:lpstr>
      <vt:lpstr>Helvetica</vt:lpstr>
      <vt:lpstr>Office 主题​​</vt:lpstr>
      <vt:lpstr>Amazon cloud数据库操作与实践</vt:lpstr>
      <vt:lpstr>Amazon云数据库的注册与使用</vt:lpstr>
      <vt:lpstr>创建实例</vt:lpstr>
      <vt:lpstr>使用 Amazon RDS 创建并连接到 MySQL 数据库</vt:lpstr>
      <vt:lpstr>配置数据库实例</vt:lpstr>
      <vt:lpstr>PowerPoint 演示文稿</vt:lpstr>
      <vt:lpstr>下载SQL客户端</vt:lpstr>
      <vt:lpstr>链接MySQL数据库</vt:lpstr>
      <vt:lpstr>删除数据库实例操作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 cloud数据库操作与实践</dc:title>
  <dc:creator>3 w</dc:creator>
  <cp:lastModifiedBy>Junwei Cole</cp:lastModifiedBy>
  <cp:revision>51</cp:revision>
  <dcterms:created xsi:type="dcterms:W3CDTF">2024-04-24T08:36:33Z</dcterms:created>
  <dcterms:modified xsi:type="dcterms:W3CDTF">2024-04-25T12:11:28Z</dcterms:modified>
</cp:coreProperties>
</file>